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7"/>
  </p:notesMasterIdLst>
  <p:sldIdLst>
    <p:sldId id="523" r:id="rId5"/>
    <p:sldId id="3356" r:id="rId6"/>
    <p:sldId id="3452" r:id="rId7"/>
    <p:sldId id="3445" r:id="rId8"/>
    <p:sldId id="3446" r:id="rId9"/>
    <p:sldId id="3436" r:id="rId10"/>
    <p:sldId id="3450" r:id="rId11"/>
    <p:sldId id="3451" r:id="rId12"/>
    <p:sldId id="3447" r:id="rId13"/>
    <p:sldId id="3394" r:id="rId14"/>
    <p:sldId id="3444" r:id="rId15"/>
    <p:sldId id="3439" r:id="rId16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Vanessa Nijweide - RijnmondNet" initials="VNR" lastIdx="1" clrIdx="0">
    <p:extLst>
      <p:ext uri="{19B8F6BF-5375-455C-9EA6-DF929625EA0E}">
        <p15:presenceInfo xmlns:p15="http://schemas.microsoft.com/office/powerpoint/2012/main" userId="S::vani@rijnmondnet.nl::7fc506b7-d63d-4847-b61e-b72d5b596e4a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A445F"/>
    <a:srgbClr val="F7C7AC"/>
    <a:srgbClr val="FF99CC"/>
    <a:srgbClr val="FFCCCC"/>
    <a:srgbClr val="FF6699"/>
    <a:srgbClr val="FFCC66"/>
    <a:srgbClr val="FFCC99"/>
    <a:srgbClr val="FF9933"/>
    <a:srgbClr val="FFFF66"/>
    <a:srgbClr val="4BC2B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Stijl, gemiddeld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Stijl, gemiddeld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69012ECD-51FC-41F1-AA8D-1B2483CD663E}" styleName="Stijl, licht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6E25E649-3F16-4E02-A733-19D2CDBF48F0}" styleName="Stijl, gemiddeld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660B408-B3CF-4A94-85FC-2B1E0A45F4A2}" styleName="Stijl, donker 2 - Accent 1/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3B4B98B0-60AC-42C2-AFA5-B58CD77FA1E5}" styleName="Stijl, licht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301B821-A1FF-4177-AEE7-76D212191A09}" styleName="Stijl, gemiddeld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2D5ABB26-0587-4C30-8999-92F81FD0307C}" styleName="Geen stijl, geen raster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8EC20E35-A176-4012-BC5E-935CFFF8708E}" styleName="Stijl, gemiddeld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2833802-FEF1-4C79-8D5D-14CF1EAF98D9}" styleName="Stijl, licht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F2DE63D5-997A-4646-A377-4702673A728D}" styleName="Stijl, licht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85BE263C-DBD7-4A20-BB59-AAB30ACAA65A}" styleName="Stijl, gemiddeld 3 - 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DCAF9ED-07DC-4A11-8D7F-57B35C25682E}" styleName="Stijl, gemiddeld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122" autoAdjust="0"/>
    <p:restoredTop sz="94638"/>
  </p:normalViewPr>
  <p:slideViewPr>
    <p:cSldViewPr snapToGrid="0">
      <p:cViewPr varScale="1">
        <p:scale>
          <a:sx n="113" d="100"/>
          <a:sy n="113" d="100"/>
        </p:scale>
        <p:origin x="1040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84BEA2B-799C-48FC-91C1-B557201EB521}" type="datetimeFigureOut">
              <a:rPr lang="nl-NL" smtClean="0"/>
              <a:t>04-03-2026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A226512-AE39-4B65-B1A1-AB163608470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444031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A226512-AE39-4B65-B1A1-AB1636084705}" type="slidenum">
              <a:rPr lang="nl-NL" smtClean="0"/>
              <a:t>1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660753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ndertitel 2">
            <a:extLst>
              <a:ext uri="{FF2B5EF4-FFF2-40B4-BE49-F238E27FC236}">
                <a16:creationId xmlns:a16="http://schemas.microsoft.com/office/drawing/2014/main" id="{234835EE-BDA5-4805-BF24-2260A1CE882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E670D179-59BF-4572-A9B5-B67D9B3CE1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54D6BE-24D6-4CEF-B72D-DC8EE2137518}" type="datetimeFigureOut">
              <a:rPr lang="nl-NL" smtClean="0"/>
              <a:t>04-03-2026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DCB5F4E7-723A-45DD-8B31-29F89ADE72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DF2F759F-E914-41F9-9B99-ACFBDCECBB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38EF0E-87C7-4897-9D76-6B8F31406EEC}" type="slidenum">
              <a:rPr lang="nl-NL" smtClean="0"/>
              <a:t>‹nr.›</a:t>
            </a:fld>
            <a:endParaRPr lang="nl-NL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9AA8C39C-C80B-40DB-BDF1-7124674BD10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 dirty="0"/>
              <a:t>Klik om stijl te bewerken</a:t>
            </a:r>
          </a:p>
        </p:txBody>
      </p:sp>
      <p:pic>
        <p:nvPicPr>
          <p:cNvPr id="1030" name="Picture 6" descr="Over Point - Verzorgdeoverdracht.nl">
            <a:extLst>
              <a:ext uri="{FF2B5EF4-FFF2-40B4-BE49-F238E27FC236}">
                <a16:creationId xmlns:a16="http://schemas.microsoft.com/office/drawing/2014/main" id="{3F3EFDCD-8563-4BC0-A31A-D05E7671E58B}"/>
              </a:ext>
            </a:extLst>
          </p:cNvPr>
          <p:cNvPicPr>
            <a:picLocks noChangeAspect="1" noChangeArrowheads="1"/>
          </p:cNvPicPr>
          <p:nvPr userDrawn="1"/>
        </p:nvPicPr>
        <p:blipFill rotWithShape="1">
          <a:blip r:embed="rId2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9192" b="22963"/>
          <a:stretch/>
        </p:blipFill>
        <p:spPr bwMode="auto">
          <a:xfrm>
            <a:off x="5194738" y="5767042"/>
            <a:ext cx="2037532" cy="5893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Rechthoek 10">
            <a:extLst>
              <a:ext uri="{FF2B5EF4-FFF2-40B4-BE49-F238E27FC236}">
                <a16:creationId xmlns:a16="http://schemas.microsoft.com/office/drawing/2014/main" id="{3BA34D46-06E6-47CF-B236-74FCDF29BF81}"/>
              </a:ext>
            </a:extLst>
          </p:cNvPr>
          <p:cNvSpPr/>
          <p:nvPr userDrawn="1"/>
        </p:nvSpPr>
        <p:spPr>
          <a:xfrm>
            <a:off x="10026869" y="378691"/>
            <a:ext cx="2165131" cy="107173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2050" name="Picture 2">
            <a:extLst>
              <a:ext uri="{FF2B5EF4-FFF2-40B4-BE49-F238E27FC236}">
                <a16:creationId xmlns:a16="http://schemas.microsoft.com/office/drawing/2014/main" id="{E1D9E4F9-0852-4045-0330-38CF51F2C82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67139" y="777262"/>
            <a:ext cx="2511016" cy="13463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893709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2C10561-7BFF-4CA3-BCD9-FCA31F6818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5914AA4D-9573-4FB3-912C-604CBDD3A27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FCECB866-3DD2-4F23-83A4-28B3F76724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54D6BE-24D6-4CEF-B72D-DC8EE2137518}" type="datetimeFigureOut">
              <a:rPr lang="nl-NL" smtClean="0"/>
              <a:t>04-03-2026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924760F3-9FF9-4A89-9A41-5958618EE0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3A7B1755-E475-4F42-92CC-A493EBFFD2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38EF0E-87C7-4897-9D76-6B8F31406EE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14237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>
            <a:extLst>
              <a:ext uri="{FF2B5EF4-FFF2-40B4-BE49-F238E27FC236}">
                <a16:creationId xmlns:a16="http://schemas.microsoft.com/office/drawing/2014/main" id="{EEF80EA4-8DF0-4E3C-AFC4-6990D8D456C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D5E28B70-C263-48C3-8F47-1A5259C0CA4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7A482C41-3FCF-4665-A06F-9CA05D0C41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54D6BE-24D6-4CEF-B72D-DC8EE2137518}" type="datetimeFigureOut">
              <a:rPr lang="nl-NL" smtClean="0"/>
              <a:t>04-03-2026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7B59C4C9-0E1A-4BC1-B036-13E3DBB780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63F93548-DAA7-4356-BDEC-524646F7EB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38EF0E-87C7-4897-9D76-6B8F31406EE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645565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7003785-9636-45A1-9307-68F8AA663F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0A445F"/>
                </a:solidFill>
              </a:defRPr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A4F9A14C-E008-4AA7-A0DB-A501DB493B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rgbClr val="0A445F"/>
                </a:solidFill>
              </a:defRPr>
            </a:lvl1pPr>
            <a:lvl2pPr>
              <a:defRPr>
                <a:solidFill>
                  <a:srgbClr val="0A445F"/>
                </a:solidFill>
              </a:defRPr>
            </a:lvl2pPr>
            <a:lvl3pPr>
              <a:defRPr>
                <a:solidFill>
                  <a:srgbClr val="0A445F"/>
                </a:solidFill>
              </a:defRPr>
            </a:lvl3pPr>
            <a:lvl4pPr>
              <a:defRPr>
                <a:solidFill>
                  <a:srgbClr val="0A445F"/>
                </a:solidFill>
              </a:defRPr>
            </a:lvl4pPr>
            <a:lvl5pPr>
              <a:defRPr>
                <a:solidFill>
                  <a:srgbClr val="0A445F"/>
                </a:solidFill>
              </a:defRPr>
            </a:lvl5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AE715A16-9807-4FB2-9AE7-668F0BAA75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54D6BE-24D6-4CEF-B72D-DC8EE2137518}" type="datetimeFigureOut">
              <a:rPr lang="nl-NL" smtClean="0"/>
              <a:t>04-03-2026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D46559C9-CCB0-463C-8AAD-C4A86EFEF6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901DE81C-E456-4150-9B77-574A0E7583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38EF0E-87C7-4897-9D76-6B8F31406EE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043697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BEE28EA-5F51-4BF4-A6EC-A7ADE524E3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89295A97-BADD-43E3-B80C-F30D2865888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03517255-D050-44AE-820A-C66034332C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54D6BE-24D6-4CEF-B72D-DC8EE2137518}" type="datetimeFigureOut">
              <a:rPr lang="nl-NL" smtClean="0"/>
              <a:t>04-03-2026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F706D9A0-41FA-4124-A600-DA075B3BD1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5B0CEBED-92C6-443D-B92D-50CC0C6016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38EF0E-87C7-4897-9D76-6B8F31406EE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526247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569C12B-C868-42EF-9A9E-9DF90B611F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8865B367-2D24-4510-9D1A-3F531AD736B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AB3B3A50-E99A-43D3-B489-61D624757E0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8AD71B8F-6A79-47B0-AA80-8F27F5838A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54D6BE-24D6-4CEF-B72D-DC8EE2137518}" type="datetimeFigureOut">
              <a:rPr lang="nl-NL" smtClean="0"/>
              <a:t>04-03-2026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5F355187-4011-4EFB-97B5-B22C4DC8E2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1BD813BB-9617-46F5-9978-65D9E00F4B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38EF0E-87C7-4897-9D76-6B8F31406EE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665548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0A61407-2A2B-45D7-9E10-D11D82A3B8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F019AD43-A4BB-433F-ABF0-08B88C4725F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CA468799-FAF2-45C1-9516-8C7FADF2B7E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F7ED5095-5AD5-4302-82DC-4085FFD0FA1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55521325-2A09-417B-B1C8-431ED9C1DCC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>
            <a:extLst>
              <a:ext uri="{FF2B5EF4-FFF2-40B4-BE49-F238E27FC236}">
                <a16:creationId xmlns:a16="http://schemas.microsoft.com/office/drawing/2014/main" id="{1F69C8EC-3286-459E-9A7D-B3B739B96E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54D6BE-24D6-4CEF-B72D-DC8EE2137518}" type="datetimeFigureOut">
              <a:rPr lang="nl-NL" smtClean="0"/>
              <a:t>04-03-2026</a:t>
            </a:fld>
            <a:endParaRPr lang="nl-NL"/>
          </a:p>
        </p:txBody>
      </p:sp>
      <p:sp>
        <p:nvSpPr>
          <p:cNvPr id="8" name="Tijdelijke aanduiding voor voettekst 7">
            <a:extLst>
              <a:ext uri="{FF2B5EF4-FFF2-40B4-BE49-F238E27FC236}">
                <a16:creationId xmlns:a16="http://schemas.microsoft.com/office/drawing/2014/main" id="{0B45783B-9E0B-45A9-A1EE-ED82790EB0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>
            <a:extLst>
              <a:ext uri="{FF2B5EF4-FFF2-40B4-BE49-F238E27FC236}">
                <a16:creationId xmlns:a16="http://schemas.microsoft.com/office/drawing/2014/main" id="{D9EE85AB-C873-4AF0-B489-893CB12FE7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38EF0E-87C7-4897-9D76-6B8F31406EE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3163581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A3F06C2-8ED2-4577-9CE3-FD187A0114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87061CE3-4F5E-4601-AFD3-A510F35710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54D6BE-24D6-4CEF-B72D-DC8EE2137518}" type="datetimeFigureOut">
              <a:rPr lang="nl-NL" smtClean="0"/>
              <a:t>04-03-2026</a:t>
            </a:fld>
            <a:endParaRPr lang="nl-NL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E20CF3A9-D28C-4A34-9C85-E916C3D33D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1AEA62BF-D59A-4F34-9064-32DAE609A2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38EF0E-87C7-4897-9D76-6B8F31406EE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461380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>
            <a:extLst>
              <a:ext uri="{FF2B5EF4-FFF2-40B4-BE49-F238E27FC236}">
                <a16:creationId xmlns:a16="http://schemas.microsoft.com/office/drawing/2014/main" id="{77E13D30-EE46-4FFF-B08D-87679BB5C4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54D6BE-24D6-4CEF-B72D-DC8EE2137518}" type="datetimeFigureOut">
              <a:rPr lang="nl-NL" smtClean="0"/>
              <a:t>04-03-2026</a:t>
            </a:fld>
            <a:endParaRPr lang="nl-NL"/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3812A3DA-403D-4CFF-9A8E-63B033940E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B19B57E5-78B1-4C2D-BDD9-5F20E0117F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38EF0E-87C7-4897-9D76-6B8F31406EE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3642902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2658DD4-9126-4D18-8676-E3190E5B51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60A19A17-C3B8-483D-8968-2363B87B56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8E5B34A1-6E33-45A8-A576-449D7B0C184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E7F0D9DD-F95F-417C-990F-B16BB3F075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54D6BE-24D6-4CEF-B72D-DC8EE2137518}" type="datetimeFigureOut">
              <a:rPr lang="nl-NL" smtClean="0"/>
              <a:t>04-03-2026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613D3F0F-1F5F-47E3-9825-04DB434251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80046451-1890-46CB-A737-5A629AC280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38EF0E-87C7-4897-9D76-6B8F31406EE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27764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349FEC8-BD2D-4B38-B530-150A56DE8F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afbeelding 2">
            <a:extLst>
              <a:ext uri="{FF2B5EF4-FFF2-40B4-BE49-F238E27FC236}">
                <a16:creationId xmlns:a16="http://schemas.microsoft.com/office/drawing/2014/main" id="{9884244F-FAA3-44F8-B9B2-0E247A81B6A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4251D6C8-A6CC-43C6-A57A-12C35CF50C5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3FF327B7-7A28-4028-A592-954841E4F3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54D6BE-24D6-4CEF-B72D-DC8EE2137518}" type="datetimeFigureOut">
              <a:rPr lang="nl-NL" smtClean="0"/>
              <a:t>04-03-2026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0BE37786-BDB8-4243-B8A6-DAD8FA3455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081EEDC6-2DA8-42A8-8E91-2B1644BF48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38EF0E-87C7-4897-9D76-6B8F31406EE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077159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37FFCF78-F23B-47F4-B65B-5CE0BCD5F6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DB685240-0DA6-481F-9350-3ED43B9A42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4FF61335-16C5-4D15-87E1-2F8964235C5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54D6BE-24D6-4CEF-B72D-DC8EE2137518}" type="datetimeFigureOut">
              <a:rPr lang="nl-NL" smtClean="0"/>
              <a:t>04-03-2026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B44300D1-FF96-4C91-94F3-F1A0783F3A0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C1723232-0D6B-46B7-B82E-2CC0CFC8EF4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38EF0E-87C7-4897-9D76-6B8F31406EEC}" type="slidenum">
              <a:rPr lang="nl-NL" smtClean="0"/>
              <a:t>‹nr.›</a:t>
            </a:fld>
            <a:endParaRPr lang="nl-NL"/>
          </a:p>
        </p:txBody>
      </p:sp>
      <p:sp>
        <p:nvSpPr>
          <p:cNvPr id="10" name="Rechthoek 9">
            <a:extLst>
              <a:ext uri="{FF2B5EF4-FFF2-40B4-BE49-F238E27FC236}">
                <a16:creationId xmlns:a16="http://schemas.microsoft.com/office/drawing/2014/main" id="{350D5BD8-8DCA-4202-AF46-4E02612DA0C1}"/>
              </a:ext>
            </a:extLst>
          </p:cNvPr>
          <p:cNvSpPr/>
          <p:nvPr userDrawn="1"/>
        </p:nvSpPr>
        <p:spPr>
          <a:xfrm>
            <a:off x="0" y="6365585"/>
            <a:ext cx="12192000" cy="497609"/>
          </a:xfrm>
          <a:prstGeom prst="rect">
            <a:avLst/>
          </a:prstGeom>
          <a:solidFill>
            <a:srgbClr val="0A445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nl-NL"/>
          </a:p>
        </p:txBody>
      </p:sp>
      <p:sp>
        <p:nvSpPr>
          <p:cNvPr id="12" name="Rechthoek 11">
            <a:extLst>
              <a:ext uri="{FF2B5EF4-FFF2-40B4-BE49-F238E27FC236}">
                <a16:creationId xmlns:a16="http://schemas.microsoft.com/office/drawing/2014/main" id="{AB683513-AC57-4F84-8C22-E73124A68622}"/>
              </a:ext>
            </a:extLst>
          </p:cNvPr>
          <p:cNvSpPr/>
          <p:nvPr userDrawn="1"/>
        </p:nvSpPr>
        <p:spPr>
          <a:xfrm>
            <a:off x="0" y="-40841"/>
            <a:ext cx="12192000" cy="405966"/>
          </a:xfrm>
          <a:prstGeom prst="rect">
            <a:avLst/>
          </a:prstGeom>
          <a:solidFill>
            <a:srgbClr val="4BC2B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nl-NL"/>
          </a:p>
        </p:txBody>
      </p:sp>
      <p:pic>
        <p:nvPicPr>
          <p:cNvPr id="9" name="Afbeelding 8">
            <a:extLst>
              <a:ext uri="{FF2B5EF4-FFF2-40B4-BE49-F238E27FC236}">
                <a16:creationId xmlns:a16="http://schemas.microsoft.com/office/drawing/2014/main" id="{BC5823B4-65B4-46A6-860C-F6185DE23AE3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61908" y="392034"/>
            <a:ext cx="1656137" cy="891821"/>
          </a:xfrm>
          <a:prstGeom prst="rect">
            <a:avLst/>
          </a:prstGeom>
        </p:spPr>
      </p:pic>
      <p:pic>
        <p:nvPicPr>
          <p:cNvPr id="5122" name="Picture 2">
            <a:extLst>
              <a:ext uri="{FF2B5EF4-FFF2-40B4-BE49-F238E27FC236}">
                <a16:creationId xmlns:a16="http://schemas.microsoft.com/office/drawing/2014/main" id="{1EF335FF-18A1-518E-F10A-0704D896C31C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28843" y="392034"/>
            <a:ext cx="1889202" cy="10129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778825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0A445F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rgbClr val="0A445F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rgbClr val="0A445F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rgbClr val="0A445F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0A445F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0A445F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ndertitel 4">
            <a:extLst>
              <a:ext uri="{FF2B5EF4-FFF2-40B4-BE49-F238E27FC236}">
                <a16:creationId xmlns:a16="http://schemas.microsoft.com/office/drawing/2014/main" id="{693C1FAB-17CF-4649-8257-8C48CE0FA21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670755" y="3987800"/>
            <a:ext cx="9144000" cy="1655762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nl-NL" dirty="0"/>
              <a:t>5 maart 2026 </a:t>
            </a:r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2430DBBC-5042-470F-967A-1248F06B175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70755" y="1600200"/>
            <a:ext cx="9144000" cy="2387600"/>
          </a:xfrm>
        </p:spPr>
        <p:txBody>
          <a:bodyPr>
            <a:normAutofit/>
          </a:bodyPr>
          <a:lstStyle/>
          <a:p>
            <a:r>
              <a:rPr lang="nl-NL" sz="4800" dirty="0"/>
              <a:t>Coördinatorenoverleg</a:t>
            </a:r>
            <a:br>
              <a:rPr lang="nl-NL" sz="4800" dirty="0"/>
            </a:br>
            <a:r>
              <a:rPr lang="nl-NL" sz="4800" dirty="0"/>
              <a:t>IGD Zuidwest Nederland</a:t>
            </a:r>
          </a:p>
        </p:txBody>
      </p:sp>
    </p:spTree>
    <p:extLst>
      <p:ext uri="{BB962C8B-B14F-4D97-AF65-F5344CB8AC3E}">
        <p14:creationId xmlns:p14="http://schemas.microsoft.com/office/powerpoint/2010/main" val="47495648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54C45F7-2DCE-E988-4D0D-903DB5B0A5F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>
            <a:extLst>
              <a:ext uri="{FF2B5EF4-FFF2-40B4-BE49-F238E27FC236}">
                <a16:creationId xmlns:a16="http://schemas.microsoft.com/office/drawing/2014/main" id="{7BBC4614-7717-8A3E-2ACE-33E15C8050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7889240" cy="1325563"/>
          </a:xfrm>
        </p:spPr>
        <p:txBody>
          <a:bodyPr/>
          <a:lstStyle/>
          <a:p>
            <a:r>
              <a:rPr lang="nl-NL" dirty="0">
                <a:ea typeface="Calibri Light"/>
                <a:cs typeface="Calibri Light"/>
              </a:rPr>
              <a:t>Ervaring per VSV</a:t>
            </a:r>
            <a:endParaRPr lang="nl-NL" dirty="0">
              <a:highlight>
                <a:srgbClr val="FFFF00"/>
              </a:highlight>
              <a:ea typeface="Calibri Light"/>
              <a:cs typeface="Calibri Light"/>
            </a:endParaRP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A4D4AA57-71F4-1F16-E0B5-106DDDF5CC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l-NL" sz="3200" dirty="0"/>
              <a:t>Hoe gaat het met gebruik van de viewer?</a:t>
            </a:r>
          </a:p>
          <a:p>
            <a:r>
              <a:rPr lang="nl-NL" sz="3200" dirty="0"/>
              <a:t>Welke knelpunten lopen jullie tegenaan? </a:t>
            </a:r>
          </a:p>
          <a:p>
            <a:r>
              <a:rPr lang="nl-NL" sz="3200" dirty="0"/>
              <a:t>Tips vanuit de andere </a:t>
            </a:r>
            <a:r>
              <a:rPr lang="nl-NL" sz="3200" dirty="0" err="1"/>
              <a:t>VSV’s</a:t>
            </a:r>
            <a:r>
              <a:rPr lang="nl-NL" sz="3200" dirty="0"/>
              <a:t>?</a:t>
            </a:r>
          </a:p>
          <a:p>
            <a:r>
              <a:rPr lang="nl-NL" sz="3200" dirty="0"/>
              <a:t>Wat heb je nodig?</a:t>
            </a:r>
          </a:p>
        </p:txBody>
      </p:sp>
      <p:sp>
        <p:nvSpPr>
          <p:cNvPr id="2" name="Tekstvak 1">
            <a:extLst>
              <a:ext uri="{FF2B5EF4-FFF2-40B4-BE49-F238E27FC236}">
                <a16:creationId xmlns:a16="http://schemas.microsoft.com/office/drawing/2014/main" id="{3119ADA3-82DB-5AA9-A9DA-DBB072097483}"/>
              </a:ext>
            </a:extLst>
          </p:cNvPr>
          <p:cNvSpPr txBox="1"/>
          <p:nvPr/>
        </p:nvSpPr>
        <p:spPr>
          <a:xfrm>
            <a:off x="1096108" y="5017477"/>
            <a:ext cx="1090832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>
                <a:solidFill>
                  <a:srgbClr val="0A445F"/>
                </a:solidFill>
              </a:rPr>
              <a:t>Hoe gaat het in de </a:t>
            </a:r>
            <a:r>
              <a:rPr lang="nl-NL" sz="2400" dirty="0" err="1">
                <a:solidFill>
                  <a:srgbClr val="0A445F"/>
                </a:solidFill>
              </a:rPr>
              <a:t>VSV’s</a:t>
            </a:r>
            <a:r>
              <a:rPr lang="nl-NL" sz="2400" dirty="0">
                <a:solidFill>
                  <a:srgbClr val="0A445F"/>
                </a:solidFill>
              </a:rPr>
              <a:t>? Ik sluit graag een keer aan bij een werkgroep overleg!</a:t>
            </a:r>
          </a:p>
        </p:txBody>
      </p:sp>
    </p:spTree>
    <p:extLst>
      <p:ext uri="{BB962C8B-B14F-4D97-AF65-F5344CB8AC3E}">
        <p14:creationId xmlns:p14="http://schemas.microsoft.com/office/powerpoint/2010/main" val="333674737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F30BCCB-9031-A810-8190-C2DA1BFE1C6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>
            <a:extLst>
              <a:ext uri="{FF2B5EF4-FFF2-40B4-BE49-F238E27FC236}">
                <a16:creationId xmlns:a16="http://schemas.microsoft.com/office/drawing/2014/main" id="{BE3BA01A-81E9-2A82-095E-187745B23A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7889240" cy="1325563"/>
          </a:xfrm>
        </p:spPr>
        <p:txBody>
          <a:bodyPr/>
          <a:lstStyle/>
          <a:p>
            <a:r>
              <a:rPr lang="nl-NL" dirty="0">
                <a:ea typeface="Calibri Light"/>
                <a:cs typeface="Calibri Light"/>
              </a:rPr>
              <a:t>Gebruikerstips</a:t>
            </a:r>
            <a:endParaRPr lang="nl-NL" dirty="0">
              <a:highlight>
                <a:srgbClr val="FFFF00"/>
              </a:highlight>
              <a:ea typeface="Calibri Light"/>
              <a:cs typeface="Calibri Light"/>
            </a:endParaRP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E382214E-21CA-5ECE-AFFD-354001CED5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99848"/>
            <a:ext cx="10515600" cy="4351338"/>
          </a:xfrm>
        </p:spPr>
        <p:txBody>
          <a:bodyPr>
            <a:normAutofit/>
          </a:bodyPr>
          <a:lstStyle/>
          <a:p>
            <a:r>
              <a:rPr lang="nl-NL" sz="3200" b="1" dirty="0"/>
              <a:t>BSN verificatie &amp; toestemming</a:t>
            </a:r>
          </a:p>
          <a:p>
            <a:pPr marL="457200" lvl="1" indent="0">
              <a:buNone/>
            </a:pPr>
            <a:r>
              <a:rPr lang="nl-NL" dirty="0"/>
              <a:t>&gt; 50% succesvol inzage bij</a:t>
            </a:r>
          </a:p>
          <a:p>
            <a:r>
              <a:rPr lang="nl-NL" sz="3200" dirty="0"/>
              <a:t>Van Weel Bethesda 		56%</a:t>
            </a:r>
          </a:p>
          <a:p>
            <a:r>
              <a:rPr lang="nl-NL" sz="3200" dirty="0" err="1"/>
              <a:t>Zorgsaam</a:t>
            </a:r>
            <a:r>
              <a:rPr lang="nl-NL" sz="3200" dirty="0"/>
              <a:t> 			100% (</a:t>
            </a:r>
            <a:r>
              <a:rPr lang="nl-NL" sz="3200" dirty="0" err="1"/>
              <a:t>obv</a:t>
            </a:r>
            <a:r>
              <a:rPr lang="nl-NL" sz="3200" dirty="0"/>
              <a:t> 3 aanvragen)</a:t>
            </a:r>
          </a:p>
          <a:p>
            <a:r>
              <a:rPr lang="nl-NL" sz="3200" dirty="0"/>
              <a:t>Albert </a:t>
            </a:r>
            <a:r>
              <a:rPr lang="nl-NL" sz="3200" dirty="0" err="1"/>
              <a:t>Schweizer</a:t>
            </a:r>
            <a:r>
              <a:rPr lang="nl-NL" sz="3200" dirty="0"/>
              <a:t> 		61%</a:t>
            </a:r>
          </a:p>
          <a:p>
            <a:endParaRPr lang="nl-NL" sz="3200" dirty="0"/>
          </a:p>
          <a:p>
            <a:endParaRPr lang="nl-NL" sz="3200" dirty="0"/>
          </a:p>
          <a:p>
            <a:pPr marL="0" indent="0">
              <a:buNone/>
            </a:pPr>
            <a:endParaRPr lang="nl-NL" sz="3200" dirty="0"/>
          </a:p>
          <a:p>
            <a:pPr marL="0" indent="0">
              <a:buNone/>
            </a:pPr>
            <a:endParaRPr lang="nl-NL" sz="3200" dirty="0"/>
          </a:p>
          <a:p>
            <a:endParaRPr lang="nl-NL" sz="3200" dirty="0"/>
          </a:p>
        </p:txBody>
      </p:sp>
      <p:sp>
        <p:nvSpPr>
          <p:cNvPr id="2" name="Tekstvak 1">
            <a:extLst>
              <a:ext uri="{FF2B5EF4-FFF2-40B4-BE49-F238E27FC236}">
                <a16:creationId xmlns:a16="http://schemas.microsoft.com/office/drawing/2014/main" id="{C21F8DC7-B35C-9CC9-4749-5F7DFA42B1F0}"/>
              </a:ext>
            </a:extLst>
          </p:cNvPr>
          <p:cNvSpPr txBox="1"/>
          <p:nvPr/>
        </p:nvSpPr>
        <p:spPr>
          <a:xfrm>
            <a:off x="2235200" y="4965764"/>
            <a:ext cx="885048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3200" i="1" dirty="0">
                <a:solidFill>
                  <a:srgbClr val="0A445F"/>
                </a:solidFill>
              </a:rPr>
              <a:t>Wat kunnen we van deze ziekenhuizen leren? </a:t>
            </a:r>
          </a:p>
        </p:txBody>
      </p:sp>
    </p:spTree>
    <p:extLst>
      <p:ext uri="{BB962C8B-B14F-4D97-AF65-F5344CB8AC3E}">
        <p14:creationId xmlns:p14="http://schemas.microsoft.com/office/powerpoint/2010/main" val="273229681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A493BEB-44E5-4CB9-7DB8-7DB64BF2E5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	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AD07CFF6-C94A-6A2B-BF21-AF3DE7D80E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50556" y="2816048"/>
            <a:ext cx="2288822" cy="612952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nl-NL" sz="4400" dirty="0"/>
              <a:t>Vragen? </a:t>
            </a:r>
          </a:p>
        </p:txBody>
      </p:sp>
    </p:spTree>
    <p:extLst>
      <p:ext uri="{BB962C8B-B14F-4D97-AF65-F5344CB8AC3E}">
        <p14:creationId xmlns:p14="http://schemas.microsoft.com/office/powerpoint/2010/main" val="25581071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ECFC0A-3A6A-01BB-8A20-85EFD8DBF5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ea typeface="Calibri Light"/>
                <a:cs typeface="Calibri Light"/>
              </a:rPr>
              <a:t>Agenda</a:t>
            </a:r>
            <a:endParaRPr lang="en-US" dirty="0"/>
          </a:p>
        </p:txBody>
      </p:sp>
      <p:sp>
        <p:nvSpPr>
          <p:cNvPr id="5" name="Tijdelijke aanduiding voor inhoud 2">
            <a:extLst>
              <a:ext uri="{FF2B5EF4-FFF2-40B4-BE49-F238E27FC236}">
                <a16:creationId xmlns:a16="http://schemas.microsoft.com/office/drawing/2014/main" id="{AC536F69-9EBF-0A75-2E4A-BA8027EE1C94}"/>
              </a:ext>
            </a:extLst>
          </p:cNvPr>
          <p:cNvSpPr txBox="1">
            <a:spLocks/>
          </p:cNvSpPr>
          <p:nvPr/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rgbClr val="0A445F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rgbClr val="0A445F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rgbClr val="0A445F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rgbClr val="0A445F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rgbClr val="0A445F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base"/>
            <a:r>
              <a:rPr lang="nl-NL" dirty="0">
                <a:ea typeface="Calibri"/>
                <a:cs typeface="Calibri"/>
              </a:rPr>
              <a:t>Opening</a:t>
            </a:r>
          </a:p>
          <a:p>
            <a:pPr fontAlgn="base"/>
            <a:r>
              <a:rPr lang="nl-NL" dirty="0">
                <a:ea typeface="Calibri"/>
                <a:cs typeface="Calibri"/>
              </a:rPr>
              <a:t>Mededelingen/vragen </a:t>
            </a:r>
          </a:p>
          <a:p>
            <a:pPr fontAlgn="base"/>
            <a:r>
              <a:rPr lang="nl-NL" dirty="0">
                <a:ea typeface="Calibri"/>
                <a:cs typeface="Calibri"/>
              </a:rPr>
              <a:t>Gebruikerscijfers</a:t>
            </a:r>
          </a:p>
          <a:p>
            <a:pPr fontAlgn="base"/>
            <a:r>
              <a:rPr lang="nl-NL" dirty="0">
                <a:ea typeface="Calibri"/>
                <a:cs typeface="Calibri"/>
              </a:rPr>
              <a:t>Suggesties voor verbeteringen</a:t>
            </a:r>
          </a:p>
          <a:p>
            <a:pPr fontAlgn="base"/>
            <a:r>
              <a:rPr lang="nl-NL" dirty="0">
                <a:ea typeface="Calibri"/>
                <a:cs typeface="Calibri"/>
              </a:rPr>
              <a:t>Ervaring per VSV</a:t>
            </a:r>
          </a:p>
          <a:p>
            <a:pPr fontAlgn="base"/>
            <a:r>
              <a:rPr lang="nl-NL" dirty="0">
                <a:ea typeface="Calibri"/>
                <a:cs typeface="Calibri"/>
              </a:rPr>
              <a:t>Gebruikerstips</a:t>
            </a:r>
          </a:p>
          <a:p>
            <a:pPr fontAlgn="base"/>
            <a:r>
              <a:rPr lang="nl-NL" dirty="0">
                <a:ea typeface="Calibri"/>
                <a:cs typeface="Calibri"/>
              </a:rPr>
              <a:t>Afsluiting</a:t>
            </a:r>
          </a:p>
          <a:p>
            <a:pPr marL="0" indent="0" fontAlgn="base">
              <a:buNone/>
            </a:pPr>
            <a:endParaRPr lang="nl-NL" dirty="0">
              <a:ea typeface="Calibri"/>
              <a:cs typeface="Calibri"/>
            </a:endParaRPr>
          </a:p>
          <a:p>
            <a:pPr fontAlgn="base"/>
            <a:endParaRPr lang="nl-NL" sz="4000" dirty="0">
              <a:ea typeface="Calibri" panose="020F0502020204030204"/>
              <a:cs typeface="Calibri" panose="020F0502020204030204"/>
            </a:endParaRPr>
          </a:p>
          <a:p>
            <a:pPr fontAlgn="base"/>
            <a:endParaRPr lang="nl-NL" dirty="0">
              <a:ea typeface="Calibri" panose="020F0502020204030204"/>
              <a:cs typeface="Calibri" panose="020F0502020204030204"/>
            </a:endParaRPr>
          </a:p>
          <a:p>
            <a:endParaRPr lang="nl-NL" dirty="0">
              <a:ea typeface="Calibri" panose="020F0502020204030204"/>
              <a:cs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26738836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F870B2F-B002-0E14-D0FE-17CCAA14AB0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879576D-4866-FC11-BD78-6FD392C871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err="1"/>
              <a:t>Medelingen</a:t>
            </a:r>
            <a:r>
              <a:rPr lang="nl-NL" dirty="0"/>
              <a:t>/vragen 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BB41CC44-A1ED-4390-399B-F070D9E64C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1838" y="1664067"/>
            <a:ext cx="10908323" cy="4667250"/>
          </a:xfrm>
        </p:spPr>
        <p:txBody>
          <a:bodyPr>
            <a:normAutofit/>
          </a:bodyPr>
          <a:lstStyle/>
          <a:p>
            <a:r>
              <a:rPr lang="nl-NL" dirty="0" err="1"/>
              <a:t>Vrumun</a:t>
            </a:r>
            <a:r>
              <a:rPr lang="nl-NL" dirty="0"/>
              <a:t> kan vanaf nu gegevens beschikbaar stellen! </a:t>
            </a:r>
          </a:p>
          <a:p>
            <a:pPr lvl="1"/>
            <a:r>
              <a:rPr lang="nl-NL" dirty="0"/>
              <a:t>Elke praktijk heeft hierover informatie ontvangen</a:t>
            </a:r>
          </a:p>
          <a:p>
            <a:pPr lvl="1"/>
            <a:r>
              <a:rPr lang="nl-NL" dirty="0"/>
              <a:t>Zijn er al </a:t>
            </a:r>
            <a:r>
              <a:rPr lang="nl-NL" dirty="0" err="1"/>
              <a:t>VSV’s</a:t>
            </a:r>
            <a:r>
              <a:rPr lang="nl-NL" dirty="0"/>
              <a:t> waarin men weet dat het werkt? </a:t>
            </a:r>
          </a:p>
          <a:p>
            <a:r>
              <a:rPr lang="nl-NL" dirty="0"/>
              <a:t>Ontwikkelingen bij de bronsystemen wordt nog ergens belegd, ligt nu vrijwel stil</a:t>
            </a:r>
          </a:p>
          <a:p>
            <a:pPr lvl="1"/>
            <a:r>
              <a:rPr lang="nl-NL" dirty="0" err="1"/>
              <a:t>Onatal</a:t>
            </a:r>
            <a:r>
              <a:rPr lang="nl-NL" dirty="0"/>
              <a:t> nog een update gehad rond de kerst, waarbij MCV, </a:t>
            </a:r>
            <a:r>
              <a:rPr lang="nl-NL" dirty="0" err="1"/>
              <a:t>HbsAg</a:t>
            </a:r>
            <a:r>
              <a:rPr lang="nl-NL" dirty="0"/>
              <a:t> en </a:t>
            </a:r>
            <a:r>
              <a:rPr lang="nl-NL" dirty="0" err="1"/>
              <a:t>Hb</a:t>
            </a:r>
            <a:r>
              <a:rPr lang="nl-NL" dirty="0"/>
              <a:t> nu ook beschikbaar zijn</a:t>
            </a:r>
          </a:p>
          <a:p>
            <a:pPr lvl="2"/>
            <a:r>
              <a:rPr lang="nl-NL" dirty="0"/>
              <a:t>Kan ook problemen veroorzaken: laten weten aan </a:t>
            </a:r>
            <a:r>
              <a:rPr lang="nl-NL" dirty="0" err="1"/>
              <a:t>Onatal</a:t>
            </a:r>
            <a:r>
              <a:rPr lang="nl-NL" dirty="0"/>
              <a:t> </a:t>
            </a:r>
          </a:p>
          <a:p>
            <a:pPr lvl="2"/>
            <a:r>
              <a:rPr lang="nl-NL" dirty="0" err="1"/>
              <a:t>Onatal</a:t>
            </a:r>
            <a:r>
              <a:rPr lang="nl-NL" dirty="0"/>
              <a:t> heeft ‘</a:t>
            </a:r>
            <a:r>
              <a:rPr lang="nl-NL" dirty="0" err="1"/>
              <a:t>silent</a:t>
            </a:r>
            <a:r>
              <a:rPr lang="nl-NL" dirty="0"/>
              <a:t> </a:t>
            </a:r>
            <a:r>
              <a:rPr lang="nl-NL" dirty="0" err="1"/>
              <a:t>errors</a:t>
            </a:r>
            <a:r>
              <a:rPr lang="nl-NL" dirty="0"/>
              <a:t>’, goed om dit via de praktijken bij </a:t>
            </a:r>
            <a:r>
              <a:rPr lang="nl-NL" dirty="0" err="1"/>
              <a:t>Onatal</a:t>
            </a:r>
            <a:r>
              <a:rPr lang="nl-NL" dirty="0"/>
              <a:t> aan te geven</a:t>
            </a:r>
          </a:p>
          <a:p>
            <a:r>
              <a:rPr lang="nl-NL" dirty="0"/>
              <a:t>Kraamview wordt aan gewerkt</a:t>
            </a:r>
          </a:p>
        </p:txBody>
      </p:sp>
    </p:spTree>
    <p:extLst>
      <p:ext uri="{BB962C8B-B14F-4D97-AF65-F5344CB8AC3E}">
        <p14:creationId xmlns:p14="http://schemas.microsoft.com/office/powerpoint/2010/main" val="3198700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3465D78-A01F-041B-AA74-5770BE6B9C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err="1"/>
              <a:t>Medelingen</a:t>
            </a:r>
            <a:r>
              <a:rPr lang="nl-NL" dirty="0"/>
              <a:t>/vragen 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BF3626B0-A669-7104-0E26-67B1C0D0C2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1838" y="1664067"/>
            <a:ext cx="10908323" cy="4667250"/>
          </a:xfrm>
        </p:spPr>
        <p:txBody>
          <a:bodyPr>
            <a:normAutofit/>
          </a:bodyPr>
          <a:lstStyle/>
          <a:p>
            <a:r>
              <a:rPr lang="nl-NL" dirty="0"/>
              <a:t>Ervaring met: </a:t>
            </a:r>
          </a:p>
          <a:p>
            <a:pPr lvl="1"/>
            <a:r>
              <a:rPr lang="nl-NL" dirty="0"/>
              <a:t>Iemand ervaring met een </a:t>
            </a:r>
            <a:r>
              <a:rPr lang="nl-NL" dirty="0" err="1"/>
              <a:t>Atermes</a:t>
            </a:r>
            <a:r>
              <a:rPr lang="nl-NL" dirty="0"/>
              <a:t> of een ISK praktijk? </a:t>
            </a:r>
          </a:p>
          <a:p>
            <a:pPr lvl="1"/>
            <a:r>
              <a:rPr lang="nl-NL" dirty="0" err="1"/>
              <a:t>Astraia</a:t>
            </a:r>
            <a:r>
              <a:rPr lang="nl-NL" dirty="0"/>
              <a:t>? </a:t>
            </a:r>
          </a:p>
          <a:p>
            <a:r>
              <a:rPr lang="nl-NL" dirty="0" err="1"/>
              <a:t>Mitz</a:t>
            </a:r>
            <a:r>
              <a:rPr lang="nl-NL" dirty="0"/>
              <a:t> komt eraan, nieuwe toestemmingsregistratie voor ziekenhuizen </a:t>
            </a:r>
          </a:p>
          <a:p>
            <a:r>
              <a:rPr lang="nl-NL" dirty="0"/>
              <a:t>Elk ziekenhuis en elk VSV heeft een mail gehad over een uitvoeringsovereenkomst (administratie subsidie VIPP </a:t>
            </a:r>
            <a:r>
              <a:rPr lang="nl-NL" dirty="0" err="1"/>
              <a:t>Babyconnect</a:t>
            </a:r>
            <a:r>
              <a:rPr lang="nl-NL" dirty="0"/>
              <a:t>) </a:t>
            </a:r>
          </a:p>
          <a:p>
            <a:pPr lvl="1"/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4017949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FB82555-F5D2-4E7E-E3C2-B58DAA0235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Mededelingen: wat is nieuw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4443DA11-C4FD-2357-1A32-A58E8BC0C9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7301089" cy="4351338"/>
          </a:xfrm>
        </p:spPr>
        <p:txBody>
          <a:bodyPr>
            <a:normAutofit lnSpcReduction="10000"/>
          </a:bodyPr>
          <a:lstStyle/>
          <a:p>
            <a:r>
              <a:rPr lang="nl-NL" dirty="0"/>
              <a:t>Nieuwe </a:t>
            </a:r>
            <a:r>
              <a:rPr lang="nl-NL" dirty="0" err="1"/>
              <a:t>Onatal</a:t>
            </a:r>
            <a:r>
              <a:rPr lang="nl-NL" dirty="0"/>
              <a:t> gegevens</a:t>
            </a:r>
          </a:p>
          <a:p>
            <a:pPr lvl="1"/>
            <a:r>
              <a:rPr lang="nl-NL" dirty="0"/>
              <a:t>Enkele </a:t>
            </a:r>
            <a:r>
              <a:rPr lang="nl-NL" dirty="0" err="1"/>
              <a:t>labwaarden</a:t>
            </a:r>
            <a:r>
              <a:rPr lang="nl-NL" dirty="0"/>
              <a:t>: </a:t>
            </a:r>
            <a:r>
              <a:rPr lang="nl-NL" dirty="0" err="1"/>
              <a:t>HbsAg</a:t>
            </a:r>
            <a:r>
              <a:rPr lang="nl-NL" dirty="0"/>
              <a:t>, </a:t>
            </a:r>
            <a:r>
              <a:rPr lang="nl-NL" dirty="0" err="1"/>
              <a:t>Hb</a:t>
            </a:r>
            <a:r>
              <a:rPr lang="nl-NL" dirty="0"/>
              <a:t>, MCV</a:t>
            </a:r>
          </a:p>
          <a:p>
            <a:pPr lvl="1"/>
            <a:r>
              <a:rPr lang="nl-NL" dirty="0"/>
              <a:t>Indaling foetus</a:t>
            </a:r>
          </a:p>
          <a:p>
            <a:pPr lvl="1"/>
            <a:r>
              <a:rPr lang="nl-NL" dirty="0"/>
              <a:t>Binnenkort: Allergieën </a:t>
            </a:r>
          </a:p>
          <a:p>
            <a:r>
              <a:rPr lang="nl-NL" dirty="0"/>
              <a:t>HINQ</a:t>
            </a:r>
          </a:p>
          <a:p>
            <a:pPr lvl="1"/>
            <a:r>
              <a:rPr lang="nl-NL" dirty="0"/>
              <a:t>Favorieten (incl. flyer)</a:t>
            </a:r>
          </a:p>
          <a:p>
            <a:pPr lvl="1"/>
            <a:r>
              <a:rPr lang="nl-NL" dirty="0"/>
              <a:t>Pop-up bij openen viewer, niet navigeren naar ‘toegang’ </a:t>
            </a:r>
          </a:p>
          <a:p>
            <a:pPr lvl="1"/>
            <a:r>
              <a:rPr lang="nl-NL" dirty="0"/>
              <a:t>Contactmomenten bij Zorg</a:t>
            </a:r>
          </a:p>
          <a:p>
            <a:r>
              <a:rPr lang="nl-NL" dirty="0" err="1"/>
              <a:t>Orfeus</a:t>
            </a:r>
            <a:endParaRPr lang="nl-NL" dirty="0"/>
          </a:p>
          <a:p>
            <a:pPr lvl="1"/>
            <a:r>
              <a:rPr lang="nl-NL" dirty="0"/>
              <a:t>Automatisch delen van gegevens</a:t>
            </a:r>
          </a:p>
          <a:p>
            <a:pPr lvl="1"/>
            <a:endParaRPr lang="nl-NL" dirty="0"/>
          </a:p>
        </p:txBody>
      </p:sp>
      <p:pic>
        <p:nvPicPr>
          <p:cNvPr id="4" name="Afbeelding 3">
            <a:extLst>
              <a:ext uri="{FF2B5EF4-FFF2-40B4-BE49-F238E27FC236}">
                <a16:creationId xmlns:a16="http://schemas.microsoft.com/office/drawing/2014/main" id="{986DD5CF-C82F-C686-34BD-E281C305AFC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18689" y="3638059"/>
            <a:ext cx="3649133" cy="2730286"/>
          </a:xfrm>
          <a:prstGeom prst="rect">
            <a:avLst/>
          </a:prstGeom>
          <a:ln>
            <a:solidFill>
              <a:schemeClr val="bg2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37917387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E90480-B996-92DE-CDF5-9B3A301B96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ea typeface="Calibri Light"/>
                <a:cs typeface="Calibri Light"/>
              </a:rPr>
              <a:t>Gebruikerscijfers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1B5132-7820-FE41-1493-507954F2DA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ea typeface="Calibri"/>
                <a:cs typeface="Calibri"/>
              </a:rPr>
              <a:t>Trend in de regio</a:t>
            </a:r>
          </a:p>
          <a:p>
            <a:pPr marL="0" indent="0">
              <a:buNone/>
            </a:pPr>
            <a:endParaRPr lang="en-US" dirty="0">
              <a:ea typeface="Calibri"/>
              <a:cs typeface="Calibri"/>
            </a:endParaRPr>
          </a:p>
          <a:p>
            <a:pPr marL="0" indent="0">
              <a:buNone/>
            </a:pPr>
            <a:endParaRPr lang="en-US" dirty="0">
              <a:ea typeface="Calibri"/>
              <a:cs typeface="Calibri"/>
            </a:endParaRPr>
          </a:p>
          <a:p>
            <a:endParaRPr lang="en-US" dirty="0">
              <a:ea typeface="Calibri"/>
              <a:cs typeface="Calibri"/>
            </a:endParaRPr>
          </a:p>
          <a:p>
            <a:pPr marL="0" indent="0">
              <a:buNone/>
            </a:pPr>
            <a:endParaRPr lang="en-US" dirty="0">
              <a:ea typeface="Calibri"/>
              <a:cs typeface="Calibri"/>
            </a:endParaRPr>
          </a:p>
        </p:txBody>
      </p:sp>
      <p:graphicFrame>
        <p:nvGraphicFramePr>
          <p:cNvPr id="6" name="Tabel 5">
            <a:extLst>
              <a:ext uri="{FF2B5EF4-FFF2-40B4-BE49-F238E27FC236}">
                <a16:creationId xmlns:a16="http://schemas.microsoft.com/office/drawing/2014/main" id="{1F294E29-34A0-2734-1D63-2A301FA55AE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23546667"/>
              </p:ext>
            </p:extLst>
          </p:nvPr>
        </p:nvGraphicFramePr>
        <p:xfrm>
          <a:off x="451556" y="3196114"/>
          <a:ext cx="11358033" cy="1651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93626">
                  <a:extLst>
                    <a:ext uri="{9D8B030D-6E8A-4147-A177-3AD203B41FA5}">
                      <a16:colId xmlns:a16="http://schemas.microsoft.com/office/drawing/2014/main" val="2777708560"/>
                    </a:ext>
                  </a:extLst>
                </a:gridCol>
                <a:gridCol w="1269192">
                  <a:extLst>
                    <a:ext uri="{9D8B030D-6E8A-4147-A177-3AD203B41FA5}">
                      <a16:colId xmlns:a16="http://schemas.microsoft.com/office/drawing/2014/main" val="4157763060"/>
                    </a:ext>
                  </a:extLst>
                </a:gridCol>
                <a:gridCol w="1496444">
                  <a:extLst>
                    <a:ext uri="{9D8B030D-6E8A-4147-A177-3AD203B41FA5}">
                      <a16:colId xmlns:a16="http://schemas.microsoft.com/office/drawing/2014/main" val="551039923"/>
                    </a:ext>
                  </a:extLst>
                </a:gridCol>
                <a:gridCol w="1419754">
                  <a:extLst>
                    <a:ext uri="{9D8B030D-6E8A-4147-A177-3AD203B41FA5}">
                      <a16:colId xmlns:a16="http://schemas.microsoft.com/office/drawing/2014/main" val="3627872590"/>
                    </a:ext>
                  </a:extLst>
                </a:gridCol>
                <a:gridCol w="1683269">
                  <a:extLst>
                    <a:ext uri="{9D8B030D-6E8A-4147-A177-3AD203B41FA5}">
                      <a16:colId xmlns:a16="http://schemas.microsoft.com/office/drawing/2014/main" val="230343750"/>
                    </a:ext>
                  </a:extLst>
                </a:gridCol>
                <a:gridCol w="1156240">
                  <a:extLst>
                    <a:ext uri="{9D8B030D-6E8A-4147-A177-3AD203B41FA5}">
                      <a16:colId xmlns:a16="http://schemas.microsoft.com/office/drawing/2014/main" val="2146202658"/>
                    </a:ext>
                  </a:extLst>
                </a:gridCol>
                <a:gridCol w="1419754">
                  <a:extLst>
                    <a:ext uri="{9D8B030D-6E8A-4147-A177-3AD203B41FA5}">
                      <a16:colId xmlns:a16="http://schemas.microsoft.com/office/drawing/2014/main" val="1573902611"/>
                    </a:ext>
                  </a:extLst>
                </a:gridCol>
                <a:gridCol w="1419754">
                  <a:extLst>
                    <a:ext uri="{9D8B030D-6E8A-4147-A177-3AD203B41FA5}">
                      <a16:colId xmlns:a16="http://schemas.microsoft.com/office/drawing/2014/main" val="256122059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3-10 okt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12-19 dec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23 – 30 jan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30 jan– 6 feb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6 – 13 feb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13  – 20 feb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20 – 27 feb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522125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l-NL" dirty="0"/>
                        <a:t>Toegangs-verzoeken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123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336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289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389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392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300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331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5777655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l-NL" dirty="0"/>
                        <a:t>Toegang verkregen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26,02%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54,17%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43,94%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41,39%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48,98%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47,33%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44,41%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31663910"/>
                  </a:ext>
                </a:extLst>
              </a:tr>
            </a:tbl>
          </a:graphicData>
        </a:graphic>
      </p:graphicFrame>
      <p:sp>
        <p:nvSpPr>
          <p:cNvPr id="7" name="Tekstvak 6">
            <a:extLst>
              <a:ext uri="{FF2B5EF4-FFF2-40B4-BE49-F238E27FC236}">
                <a16:creationId xmlns:a16="http://schemas.microsoft.com/office/drawing/2014/main" id="{31AF8537-398C-7C16-77A6-B1F3D04B57FB}"/>
              </a:ext>
            </a:extLst>
          </p:cNvPr>
          <p:cNvSpPr txBox="1"/>
          <p:nvPr/>
        </p:nvSpPr>
        <p:spPr>
          <a:xfrm>
            <a:off x="1293988" y="4900293"/>
            <a:ext cx="147884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accent1"/>
                </a:solidFill>
              </a:rPr>
              <a:t>Hier komen we vandaan</a:t>
            </a:r>
          </a:p>
        </p:txBody>
      </p:sp>
      <p:sp>
        <p:nvSpPr>
          <p:cNvPr id="8" name="Afgeronde rechthoek 7">
            <a:extLst>
              <a:ext uri="{FF2B5EF4-FFF2-40B4-BE49-F238E27FC236}">
                <a16:creationId xmlns:a16="http://schemas.microsoft.com/office/drawing/2014/main" id="{1F23CCB7-495E-A140-94D6-BFD54BB2B030}"/>
              </a:ext>
            </a:extLst>
          </p:cNvPr>
          <p:cNvSpPr/>
          <p:nvPr/>
        </p:nvSpPr>
        <p:spPr>
          <a:xfrm>
            <a:off x="1857021" y="3142935"/>
            <a:ext cx="1264356" cy="1651000"/>
          </a:xfrm>
          <a:prstGeom prst="roundRect">
            <a:avLst/>
          </a:prstGeom>
          <a:noFill/>
          <a:ln w="57150">
            <a:solidFill>
              <a:schemeClr val="accent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9" name="Afgeronde rechthoek 8">
            <a:extLst>
              <a:ext uri="{FF2B5EF4-FFF2-40B4-BE49-F238E27FC236}">
                <a16:creationId xmlns:a16="http://schemas.microsoft.com/office/drawing/2014/main" id="{978FB0DD-C1E4-E910-B25E-5BE676652347}"/>
              </a:ext>
            </a:extLst>
          </p:cNvPr>
          <p:cNvSpPr/>
          <p:nvPr/>
        </p:nvSpPr>
        <p:spPr>
          <a:xfrm>
            <a:off x="3121377" y="3114222"/>
            <a:ext cx="1264356" cy="1679713"/>
          </a:xfrm>
          <a:prstGeom prst="roundRect">
            <a:avLst/>
          </a:prstGeom>
          <a:noFill/>
          <a:ln w="57150">
            <a:solidFill>
              <a:schemeClr val="accent3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0" name="Tekstvak 9">
            <a:extLst>
              <a:ext uri="{FF2B5EF4-FFF2-40B4-BE49-F238E27FC236}">
                <a16:creationId xmlns:a16="http://schemas.microsoft.com/office/drawing/2014/main" id="{AAE9CE6D-ECD2-661D-B4B8-EEA7098BD5E9}"/>
              </a:ext>
            </a:extLst>
          </p:cNvPr>
          <p:cNvSpPr txBox="1"/>
          <p:nvPr/>
        </p:nvSpPr>
        <p:spPr>
          <a:xfrm>
            <a:off x="3306235" y="4910334"/>
            <a:ext cx="25964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accent3"/>
                </a:solidFill>
              </a:rPr>
              <a:t>Meest succesvolle week: net voor kerst</a:t>
            </a:r>
          </a:p>
        </p:txBody>
      </p:sp>
      <p:sp>
        <p:nvSpPr>
          <p:cNvPr id="13" name="Tekstvak 12">
            <a:extLst>
              <a:ext uri="{FF2B5EF4-FFF2-40B4-BE49-F238E27FC236}">
                <a16:creationId xmlns:a16="http://schemas.microsoft.com/office/drawing/2014/main" id="{B6C7AFE8-C1EA-214C-49B7-9F2C22604317}"/>
              </a:ext>
            </a:extLst>
          </p:cNvPr>
          <p:cNvSpPr txBox="1"/>
          <p:nvPr/>
        </p:nvSpPr>
        <p:spPr>
          <a:xfrm>
            <a:off x="9214338" y="2342644"/>
            <a:ext cx="290428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accent2"/>
                </a:solidFill>
              </a:rPr>
              <a:t>Toegangsverzoeken blijven hangen tussen de 300-400 </a:t>
            </a:r>
          </a:p>
        </p:txBody>
      </p:sp>
      <p:sp>
        <p:nvSpPr>
          <p:cNvPr id="14" name="Afgeronde rechthoek 13">
            <a:extLst>
              <a:ext uri="{FF2B5EF4-FFF2-40B4-BE49-F238E27FC236}">
                <a16:creationId xmlns:a16="http://schemas.microsoft.com/office/drawing/2014/main" id="{738A2491-33EA-3CF7-FE6B-148F265B638A}"/>
              </a:ext>
            </a:extLst>
          </p:cNvPr>
          <p:cNvSpPr/>
          <p:nvPr/>
        </p:nvSpPr>
        <p:spPr>
          <a:xfrm>
            <a:off x="6096001" y="3505995"/>
            <a:ext cx="5889978" cy="646331"/>
          </a:xfrm>
          <a:prstGeom prst="roundRect">
            <a:avLst/>
          </a:prstGeom>
          <a:noFill/>
          <a:ln w="57150">
            <a:solidFill>
              <a:schemeClr val="accent2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5" name="Tekstvak 14">
            <a:extLst>
              <a:ext uri="{FF2B5EF4-FFF2-40B4-BE49-F238E27FC236}">
                <a16:creationId xmlns:a16="http://schemas.microsoft.com/office/drawing/2014/main" id="{42AC4223-EEAB-D912-D90D-48ED7FB60D9A}"/>
              </a:ext>
            </a:extLst>
          </p:cNvPr>
          <p:cNvSpPr txBox="1"/>
          <p:nvPr/>
        </p:nvSpPr>
        <p:spPr>
          <a:xfrm>
            <a:off x="8829322" y="4982051"/>
            <a:ext cx="298026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b="1" dirty="0">
                <a:solidFill>
                  <a:schemeClr val="accent6">
                    <a:lumMod val="75000"/>
                  </a:schemeClr>
                </a:solidFill>
              </a:rPr>
              <a:t>Uitdaging</a:t>
            </a:r>
            <a:r>
              <a:rPr lang="nl-NL" dirty="0">
                <a:solidFill>
                  <a:schemeClr val="accent6">
                    <a:lumMod val="75000"/>
                  </a:schemeClr>
                </a:solidFill>
              </a:rPr>
              <a:t> blijft om toegang verkregen op te hogen.. </a:t>
            </a:r>
          </a:p>
        </p:txBody>
      </p:sp>
    </p:spTree>
    <p:extLst>
      <p:ext uri="{BB962C8B-B14F-4D97-AF65-F5344CB8AC3E}">
        <p14:creationId xmlns:p14="http://schemas.microsoft.com/office/powerpoint/2010/main" val="37437975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37FD5A6-2FA9-18A2-6D29-9609800129F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80FE42-DE77-BBC6-2F24-A48F6DC3E5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ea typeface="Calibri Light"/>
                <a:cs typeface="Calibri Light"/>
              </a:rPr>
              <a:t>Gebruikerscijfers</a:t>
            </a:r>
            <a:r>
              <a:rPr lang="en-US" dirty="0">
                <a:ea typeface="Calibri Light"/>
                <a:cs typeface="Calibri Light"/>
              </a:rPr>
              <a:t> </a:t>
            </a:r>
            <a:r>
              <a:rPr lang="en-US" dirty="0" err="1">
                <a:ea typeface="Calibri Light"/>
                <a:cs typeface="Calibri Light"/>
              </a:rPr>
              <a:t>Februari</a:t>
            </a:r>
            <a:r>
              <a:rPr lang="en-US" dirty="0">
                <a:ea typeface="Calibri Light"/>
                <a:cs typeface="Calibri Light"/>
              </a:rPr>
              <a:t> 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4E43F9-D23F-CDD6-33FD-0941368410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fontScale="92500" lnSpcReduction="20000"/>
          </a:bodyPr>
          <a:lstStyle/>
          <a:p>
            <a:r>
              <a:rPr lang="en-US" dirty="0">
                <a:ea typeface="Calibri"/>
                <a:cs typeface="Calibri"/>
              </a:rPr>
              <a:t>Trend in de VSV’s </a:t>
            </a:r>
          </a:p>
          <a:p>
            <a:endParaRPr lang="en-US" dirty="0">
              <a:ea typeface="Calibri"/>
              <a:cs typeface="Calibri"/>
            </a:endParaRPr>
          </a:p>
          <a:p>
            <a:pPr marL="0" indent="0">
              <a:buNone/>
            </a:pPr>
            <a:r>
              <a:rPr lang="en-US" b="1" dirty="0" err="1">
                <a:ea typeface="Calibri"/>
                <a:cs typeface="Calibri"/>
              </a:rPr>
              <a:t>Meeste</a:t>
            </a:r>
            <a:r>
              <a:rPr lang="en-US" b="1" dirty="0">
                <a:ea typeface="Calibri"/>
                <a:cs typeface="Calibri"/>
              </a:rPr>
              <a:t> </a:t>
            </a:r>
            <a:r>
              <a:rPr lang="en-US" b="1" dirty="0" err="1">
                <a:ea typeface="Calibri"/>
                <a:cs typeface="Calibri"/>
              </a:rPr>
              <a:t>succesvolle</a:t>
            </a:r>
            <a:r>
              <a:rPr lang="en-US" b="1" dirty="0">
                <a:ea typeface="Calibri"/>
                <a:cs typeface="Calibri"/>
              </a:rPr>
              <a:t> </a:t>
            </a:r>
            <a:r>
              <a:rPr lang="en-US" b="1" dirty="0" err="1">
                <a:ea typeface="Calibri"/>
                <a:cs typeface="Calibri"/>
              </a:rPr>
              <a:t>toestemmingen</a:t>
            </a:r>
            <a:endParaRPr lang="en-US" b="1" dirty="0">
              <a:ea typeface="Calibri"/>
              <a:cs typeface="Calibri"/>
            </a:endParaRPr>
          </a:p>
          <a:p>
            <a:pPr marL="0" indent="0">
              <a:buNone/>
            </a:pPr>
            <a:r>
              <a:rPr lang="en-US" dirty="0">
                <a:ea typeface="Calibri"/>
                <a:cs typeface="Calibri"/>
              </a:rPr>
              <a:t>IGO Zuid </a:t>
            </a:r>
            <a:r>
              <a:rPr lang="en-US" dirty="0" err="1">
                <a:ea typeface="Calibri"/>
                <a:cs typeface="Calibri"/>
              </a:rPr>
              <a:t>aan</a:t>
            </a:r>
            <a:r>
              <a:rPr lang="en-US" dirty="0">
                <a:ea typeface="Calibri"/>
                <a:cs typeface="Calibri"/>
              </a:rPr>
              <a:t> Zee met 54% </a:t>
            </a:r>
          </a:p>
          <a:p>
            <a:pPr marL="0" indent="0">
              <a:buNone/>
            </a:pPr>
            <a:endParaRPr lang="en-US" dirty="0">
              <a:ea typeface="Calibri"/>
              <a:cs typeface="Calibri"/>
            </a:endParaRPr>
          </a:p>
          <a:p>
            <a:pPr marL="0" indent="0">
              <a:buNone/>
            </a:pPr>
            <a:r>
              <a:rPr lang="en-US" b="1" dirty="0" err="1">
                <a:ea typeface="Calibri"/>
                <a:cs typeface="Calibri"/>
              </a:rPr>
              <a:t>Meeste</a:t>
            </a:r>
            <a:r>
              <a:rPr lang="en-US" b="1" dirty="0">
                <a:ea typeface="Calibri"/>
                <a:cs typeface="Calibri"/>
              </a:rPr>
              <a:t> </a:t>
            </a:r>
            <a:r>
              <a:rPr lang="en-US" b="1" dirty="0" err="1">
                <a:ea typeface="Calibri"/>
                <a:cs typeface="Calibri"/>
              </a:rPr>
              <a:t>inlogs</a:t>
            </a:r>
            <a:r>
              <a:rPr lang="en-US" b="1" dirty="0">
                <a:ea typeface="Calibri"/>
                <a:cs typeface="Calibri"/>
              </a:rPr>
              <a:t> </a:t>
            </a:r>
          </a:p>
          <a:p>
            <a:pPr marL="0" indent="0">
              <a:buNone/>
            </a:pPr>
            <a:r>
              <a:rPr lang="en-US" dirty="0">
                <a:ea typeface="Calibri"/>
                <a:cs typeface="Calibri"/>
              </a:rPr>
              <a:t>VSV Zeeland met 989 </a:t>
            </a:r>
            <a:r>
              <a:rPr lang="en-US" dirty="0" err="1">
                <a:ea typeface="Calibri"/>
                <a:cs typeface="Calibri"/>
              </a:rPr>
              <a:t>keer</a:t>
            </a:r>
            <a:r>
              <a:rPr lang="en-US" dirty="0">
                <a:ea typeface="Calibri"/>
                <a:cs typeface="Calibri"/>
              </a:rPr>
              <a:t> </a:t>
            </a:r>
            <a:r>
              <a:rPr lang="en-US" dirty="0" err="1">
                <a:ea typeface="Calibri"/>
                <a:cs typeface="Calibri"/>
              </a:rPr>
              <a:t>ingelogd</a:t>
            </a:r>
            <a:r>
              <a:rPr lang="en-US" dirty="0">
                <a:ea typeface="Calibri"/>
                <a:cs typeface="Calibri"/>
              </a:rPr>
              <a:t> </a:t>
            </a:r>
          </a:p>
          <a:p>
            <a:pPr marL="0" indent="0">
              <a:buNone/>
            </a:pPr>
            <a:endParaRPr lang="en-US" dirty="0">
              <a:ea typeface="Calibri"/>
              <a:cs typeface="Calibri"/>
            </a:endParaRPr>
          </a:p>
          <a:p>
            <a:pPr marL="0" indent="0">
              <a:buNone/>
            </a:pPr>
            <a:r>
              <a:rPr lang="en-US" b="1" dirty="0" err="1">
                <a:ea typeface="Calibri"/>
                <a:cs typeface="Calibri"/>
              </a:rPr>
              <a:t>Grootste</a:t>
            </a:r>
            <a:r>
              <a:rPr lang="en-US" b="1" dirty="0">
                <a:ea typeface="Calibri"/>
                <a:cs typeface="Calibri"/>
              </a:rPr>
              <a:t> </a:t>
            </a:r>
            <a:r>
              <a:rPr lang="en-US" b="1" dirty="0" err="1">
                <a:ea typeface="Calibri"/>
                <a:cs typeface="Calibri"/>
              </a:rPr>
              <a:t>toename</a:t>
            </a:r>
            <a:r>
              <a:rPr lang="en-US" b="1" dirty="0">
                <a:ea typeface="Calibri"/>
                <a:cs typeface="Calibri"/>
              </a:rPr>
              <a:t> in </a:t>
            </a:r>
            <a:r>
              <a:rPr lang="en-US" b="1" dirty="0" err="1">
                <a:ea typeface="Calibri"/>
                <a:cs typeface="Calibri"/>
              </a:rPr>
              <a:t>gebruik</a:t>
            </a:r>
            <a:endParaRPr lang="en-US" b="1" dirty="0">
              <a:ea typeface="Calibri"/>
              <a:cs typeface="Calibri"/>
            </a:endParaRPr>
          </a:p>
          <a:p>
            <a:pPr marL="0" indent="0">
              <a:buNone/>
            </a:pPr>
            <a:r>
              <a:rPr lang="en-US" dirty="0">
                <a:ea typeface="Calibri"/>
                <a:cs typeface="Calibri"/>
              </a:rPr>
              <a:t>VSV Zuid met 200 </a:t>
            </a:r>
            <a:r>
              <a:rPr lang="en-US" dirty="0" err="1">
                <a:ea typeface="Calibri"/>
                <a:cs typeface="Calibri"/>
              </a:rPr>
              <a:t>meer</a:t>
            </a:r>
            <a:r>
              <a:rPr lang="en-US" dirty="0">
                <a:ea typeface="Calibri"/>
                <a:cs typeface="Calibri"/>
              </a:rPr>
              <a:t> </a:t>
            </a:r>
            <a:r>
              <a:rPr lang="en-US" dirty="0" err="1">
                <a:ea typeface="Calibri"/>
                <a:cs typeface="Calibri"/>
              </a:rPr>
              <a:t>inlogs</a:t>
            </a:r>
            <a:r>
              <a:rPr lang="en-US" dirty="0">
                <a:ea typeface="Calibri"/>
                <a:cs typeface="Calibri"/>
              </a:rPr>
              <a:t> </a:t>
            </a:r>
            <a:r>
              <a:rPr lang="en-US" dirty="0" err="1">
                <a:ea typeface="Calibri"/>
                <a:cs typeface="Calibri"/>
              </a:rPr>
              <a:t>en</a:t>
            </a:r>
            <a:r>
              <a:rPr lang="en-US" dirty="0">
                <a:ea typeface="Calibri"/>
                <a:cs typeface="Calibri"/>
              </a:rPr>
              <a:t> 200 </a:t>
            </a:r>
            <a:r>
              <a:rPr lang="en-US" dirty="0" err="1">
                <a:ea typeface="Calibri"/>
                <a:cs typeface="Calibri"/>
              </a:rPr>
              <a:t>meer</a:t>
            </a:r>
            <a:r>
              <a:rPr lang="en-US" dirty="0">
                <a:ea typeface="Calibri"/>
                <a:cs typeface="Calibri"/>
              </a:rPr>
              <a:t> </a:t>
            </a:r>
            <a:r>
              <a:rPr lang="en-US" dirty="0" err="1">
                <a:ea typeface="Calibri"/>
                <a:cs typeface="Calibri"/>
              </a:rPr>
              <a:t>toegangsaanvragen</a:t>
            </a:r>
            <a:endParaRPr lang="en-US" dirty="0">
              <a:ea typeface="Calibri"/>
              <a:cs typeface="Calibri"/>
            </a:endParaRPr>
          </a:p>
          <a:p>
            <a:pPr marL="0" indent="0">
              <a:buNone/>
            </a:pPr>
            <a:endParaRPr lang="en-US" dirty="0">
              <a:ea typeface="Calibri"/>
              <a:cs typeface="Calibri"/>
            </a:endParaRPr>
          </a:p>
          <a:p>
            <a:pPr marL="0" indent="0">
              <a:buNone/>
            </a:pPr>
            <a:endParaRPr lang="en-US" dirty="0"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2032594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7BE76B1-143B-E55E-3C8A-50E8967FEA2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53E79F-7473-E252-D3C7-2844F1E7FD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ea typeface="Calibri Light"/>
                <a:cs typeface="Calibri Light"/>
              </a:rPr>
              <a:t>Gebruikerscijfers</a:t>
            </a:r>
            <a:r>
              <a:rPr lang="en-US" dirty="0">
                <a:ea typeface="Calibri Light"/>
                <a:cs typeface="Calibri Light"/>
              </a:rPr>
              <a:t> </a:t>
            </a:r>
            <a:r>
              <a:rPr lang="en-US" dirty="0" err="1">
                <a:ea typeface="Calibri Light"/>
                <a:cs typeface="Calibri Light"/>
              </a:rPr>
              <a:t>Februari</a:t>
            </a:r>
            <a:r>
              <a:rPr lang="en-US" dirty="0">
                <a:ea typeface="Calibri Light"/>
                <a:cs typeface="Calibri Light"/>
              </a:rPr>
              <a:t> 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C1F855-3BAA-9CC7-8F0C-14004E65AF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3400" y="1599468"/>
            <a:ext cx="10515600" cy="4351338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ea typeface="Calibri"/>
                <a:cs typeface="Calibri"/>
              </a:rPr>
              <a:t>Trend in de </a:t>
            </a:r>
            <a:r>
              <a:rPr lang="en-US" dirty="0" err="1">
                <a:ea typeface="Calibri"/>
                <a:cs typeface="Calibri"/>
              </a:rPr>
              <a:t>ziekenhuizen</a:t>
            </a:r>
            <a:endParaRPr lang="en-US" dirty="0">
              <a:ea typeface="Calibri"/>
              <a:cs typeface="Calibri"/>
            </a:endParaRPr>
          </a:p>
          <a:p>
            <a:endParaRPr lang="en-US" dirty="0">
              <a:ea typeface="Calibri"/>
              <a:cs typeface="Calibri"/>
            </a:endParaRPr>
          </a:p>
          <a:p>
            <a:pPr marL="0" indent="0">
              <a:buNone/>
            </a:pPr>
            <a:endParaRPr lang="en-US" dirty="0">
              <a:ea typeface="Calibri"/>
              <a:cs typeface="Calibri"/>
            </a:endParaRPr>
          </a:p>
          <a:p>
            <a:pPr marL="0" indent="0">
              <a:buNone/>
            </a:pPr>
            <a:endParaRPr lang="en-US" dirty="0">
              <a:ea typeface="Calibri"/>
              <a:cs typeface="Calibri"/>
            </a:endParaRPr>
          </a:p>
        </p:txBody>
      </p:sp>
      <p:graphicFrame>
        <p:nvGraphicFramePr>
          <p:cNvPr id="4" name="Tabel 3">
            <a:extLst>
              <a:ext uri="{FF2B5EF4-FFF2-40B4-BE49-F238E27FC236}">
                <a16:creationId xmlns:a16="http://schemas.microsoft.com/office/drawing/2014/main" id="{8529BE53-4574-0FD0-60C5-B7EE739086A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21305289"/>
              </p:ext>
            </p:extLst>
          </p:nvPr>
        </p:nvGraphicFramePr>
        <p:xfrm>
          <a:off x="2032000" y="2242406"/>
          <a:ext cx="8128000" cy="3708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4000">
                  <a:extLst>
                    <a:ext uri="{9D8B030D-6E8A-4147-A177-3AD203B41FA5}">
                      <a16:colId xmlns:a16="http://schemas.microsoft.com/office/drawing/2014/main" val="1946441969"/>
                    </a:ext>
                  </a:extLst>
                </a:gridCol>
                <a:gridCol w="4064000">
                  <a:extLst>
                    <a:ext uri="{9D8B030D-6E8A-4147-A177-3AD203B41FA5}">
                      <a16:colId xmlns:a16="http://schemas.microsoft.com/office/drawing/2014/main" val="14696140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nl-NL" dirty="0"/>
                        <a:t>Ziekenhuis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Succespercentage toestemming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2860511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l-NL" dirty="0" err="1"/>
                        <a:t>Ikazia</a:t>
                      </a:r>
                      <a:r>
                        <a:rPr lang="nl-NL" dirty="0"/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45%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3728381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l-NL" dirty="0"/>
                        <a:t>Maasstad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48%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2298301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l-NL" dirty="0"/>
                        <a:t>Van Weel Bethesda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56%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8356333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l-NL" dirty="0"/>
                        <a:t>Albert </a:t>
                      </a:r>
                      <a:r>
                        <a:rPr lang="nl-NL" dirty="0" err="1"/>
                        <a:t>Schweizer</a:t>
                      </a:r>
                      <a:endParaRPr lang="nl-NL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61%</a:t>
                      </a: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2138023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l-NL" dirty="0"/>
                        <a:t>ADRZ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50%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8759436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l-NL" dirty="0"/>
                        <a:t>Erasmus MC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36%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5279905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l-NL" dirty="0"/>
                        <a:t>Franciscus Gasthuis &amp; Vlietland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31%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9925896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l-NL" dirty="0" err="1"/>
                        <a:t>Ijsselland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29%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0090988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l-NL" dirty="0" err="1"/>
                        <a:t>ZorgSaam</a:t>
                      </a:r>
                      <a:endParaRPr lang="nl-NL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100% *</a:t>
                      </a: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82295721"/>
                  </a:ext>
                </a:extLst>
              </a:tr>
            </a:tbl>
          </a:graphicData>
        </a:graphic>
      </p:graphicFrame>
      <p:sp>
        <p:nvSpPr>
          <p:cNvPr id="5" name="Tekstvak 4">
            <a:extLst>
              <a:ext uri="{FF2B5EF4-FFF2-40B4-BE49-F238E27FC236}">
                <a16:creationId xmlns:a16="http://schemas.microsoft.com/office/drawing/2014/main" id="{96370CA0-B91D-33AF-08B1-22CF7B3A2406}"/>
              </a:ext>
            </a:extLst>
          </p:cNvPr>
          <p:cNvSpPr txBox="1"/>
          <p:nvPr/>
        </p:nvSpPr>
        <p:spPr>
          <a:xfrm>
            <a:off x="9144000" y="6400800"/>
            <a:ext cx="35898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* Op basis van 3 bevragingen</a:t>
            </a:r>
          </a:p>
        </p:txBody>
      </p:sp>
    </p:spTree>
    <p:extLst>
      <p:ext uri="{BB962C8B-B14F-4D97-AF65-F5344CB8AC3E}">
        <p14:creationId xmlns:p14="http://schemas.microsoft.com/office/powerpoint/2010/main" val="182360840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990D0AF-CAF2-3499-BF4C-0E20FBBEAC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Suggesties voor verbetering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8C761574-CB84-8D0F-D9A5-B9DBAD0DF6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9845" y="1690687"/>
            <a:ext cx="11086340" cy="4545989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nl-NL" dirty="0"/>
              <a:t>Grootste issue bij meeste </a:t>
            </a:r>
            <a:r>
              <a:rPr lang="nl-NL" dirty="0" err="1"/>
              <a:t>VSV’s</a:t>
            </a:r>
            <a:r>
              <a:rPr lang="nl-NL" dirty="0"/>
              <a:t> is nog toegang krijgen tot gegevens</a:t>
            </a:r>
          </a:p>
          <a:p>
            <a:endParaRPr lang="nl-NL" dirty="0"/>
          </a:p>
          <a:p>
            <a:pPr marL="0" indent="0">
              <a:buNone/>
            </a:pPr>
            <a:r>
              <a:rPr lang="nl-NL" b="1" dirty="0"/>
              <a:t>Ideeën</a:t>
            </a:r>
            <a:r>
              <a:rPr lang="nl-NL" dirty="0"/>
              <a:t> </a:t>
            </a:r>
          </a:p>
          <a:p>
            <a:pPr marL="514350" indent="-514350">
              <a:buAutoNum type="arabicPeriod"/>
            </a:pPr>
            <a:r>
              <a:rPr lang="nl-NL" dirty="0"/>
              <a:t>Bespreek in de werkgroep casussen waar toegang niet goed ging. Waar gaat het mis? (BSN verificatie/toestemming/workflow)</a:t>
            </a:r>
          </a:p>
          <a:p>
            <a:pPr marL="514350" indent="-514350">
              <a:buAutoNum type="arabicPeriod"/>
            </a:pPr>
            <a:r>
              <a:rPr lang="nl-NL" dirty="0"/>
              <a:t>Bespreek in de werkgroep hoe het kennisniveau is onder collega’s, waar mist nog kennis?</a:t>
            </a:r>
          </a:p>
          <a:p>
            <a:pPr marL="514350" indent="-514350">
              <a:buAutoNum type="arabicPeriod"/>
            </a:pPr>
            <a:r>
              <a:rPr lang="nl-NL" dirty="0"/>
              <a:t>Organiseer een testmoment met het VSV om casussen te bekijken. Bij welke </a:t>
            </a:r>
            <a:r>
              <a:rPr lang="nl-NL" dirty="0" err="1"/>
              <a:t>zwangeren</a:t>
            </a:r>
            <a:r>
              <a:rPr lang="nl-NL" dirty="0"/>
              <a:t> gaat het goed/waar gaat het mis en waarom?</a:t>
            </a:r>
          </a:p>
          <a:p>
            <a:pPr marL="514350" indent="-514350">
              <a:buAutoNum type="arabicPeriod"/>
            </a:pPr>
            <a:r>
              <a:rPr lang="nl-NL" dirty="0"/>
              <a:t>Verzin een werkproces in de werkgroep om probleemgevallen met elkaar te delen om uit te zoeken waar het mis gaat </a:t>
            </a:r>
          </a:p>
          <a:p>
            <a:pPr marL="514350" indent="-514350">
              <a:buAutoNum type="arabicPeriod"/>
            </a:pPr>
            <a:endParaRPr lang="nl-NL" dirty="0"/>
          </a:p>
          <a:p>
            <a:pPr marL="0" indent="0">
              <a:buNone/>
            </a:pPr>
            <a:r>
              <a:rPr lang="nl-NL" u="sng" dirty="0">
                <a:sym typeface="Wingdings" pitchFamily="2" charset="2"/>
              </a:rPr>
              <a:t> </a:t>
            </a:r>
            <a:r>
              <a:rPr lang="nl-NL" u="sng" dirty="0"/>
              <a:t>Pas werkafspraken aan daar waar nodig en handig! </a:t>
            </a:r>
          </a:p>
        </p:txBody>
      </p:sp>
    </p:spTree>
    <p:extLst>
      <p:ext uri="{BB962C8B-B14F-4D97-AF65-F5344CB8AC3E}">
        <p14:creationId xmlns:p14="http://schemas.microsoft.com/office/powerpoint/2010/main" val="913951367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Blauwgroen">
      <a:dk1>
        <a:sysClr val="windowText" lastClr="000000"/>
      </a:dk1>
      <a:lt1>
        <a:sysClr val="window" lastClr="FFFFFF"/>
      </a:lt1>
      <a:dk2>
        <a:srgbClr val="373545"/>
      </a:dk2>
      <a:lt2>
        <a:srgbClr val="CEDBE6"/>
      </a:lt2>
      <a:accent1>
        <a:srgbClr val="3494BA"/>
      </a:accent1>
      <a:accent2>
        <a:srgbClr val="58B6C0"/>
      </a:accent2>
      <a:accent3>
        <a:srgbClr val="75BDA7"/>
      </a:accent3>
      <a:accent4>
        <a:srgbClr val="7A8C8E"/>
      </a:accent4>
      <a:accent5>
        <a:srgbClr val="84ACB6"/>
      </a:accent5>
      <a:accent6>
        <a:srgbClr val="2683C6"/>
      </a:accent6>
      <a:hlink>
        <a:srgbClr val="6B9F25"/>
      </a:hlink>
      <a:folHlink>
        <a:srgbClr val="9F6715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e6775c50-bcfc-415c-afb0-cc88e0e15f42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15BE1E9D6172842B324308C388487D6" ma:contentTypeVersion="11" ma:contentTypeDescription="Een nieuw document maken." ma:contentTypeScope="" ma:versionID="febd6a4ba2c1a2651c0a9dded2697ba7">
  <xsd:schema xmlns:xsd="http://www.w3.org/2001/XMLSchema" xmlns:xs="http://www.w3.org/2001/XMLSchema" xmlns:p="http://schemas.microsoft.com/office/2006/metadata/properties" xmlns:ns2="e6775c50-bcfc-415c-afb0-cc88e0e15f42" xmlns:ns3="17639765-b589-4710-8683-673f6077e6ac" targetNamespace="http://schemas.microsoft.com/office/2006/metadata/properties" ma:root="true" ma:fieldsID="524e814fce383aea0d7fe776d2585b21" ns2:_="" ns3:_="">
    <xsd:import namespace="e6775c50-bcfc-415c-afb0-cc88e0e15f42"/>
    <xsd:import namespace="17639765-b589-4710-8683-673f6077e6a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lcf76f155ced4ddcb4097134ff3c332f" minOccurs="0"/>
                <xsd:element ref="ns2:MediaServiceObjectDetectorVersion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SearchProperties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6775c50-bcfc-415c-afb0-cc88e0e15f4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1" nillable="true" ma:taxonomy="true" ma:internalName="lcf76f155ced4ddcb4097134ff3c332f" ma:taxonomyFieldName="MediaServiceImageTags" ma:displayName="Afbeeldingtags" ma:readOnly="false" ma:fieldId="{5cf76f15-5ced-4ddc-b409-7134ff3c332f}" ma:taxonomyMulti="true" ma:sspId="1c58073f-3fb4-41a2-9b82-49f62382709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SearchProperties" ma:index="16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7639765-b589-4710-8683-673f6077e6ac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Gedeeld met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Gedeeld met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875AEB8C-F25C-4D0E-8B77-9ED557AF2A0B}">
  <ds:schemaRefs>
    <ds:schemaRef ds:uri="17639765-b589-4710-8683-673f6077e6ac"/>
    <ds:schemaRef ds:uri="e6775c50-bcfc-415c-afb0-cc88e0e15f42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56C8B82B-3FEC-4850-83BE-EB6F38700E3C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4617073A-DAC1-4E7B-82C3-7C9B5773956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6775c50-bcfc-415c-afb0-cc88e0e15f42"/>
    <ds:schemaRef ds:uri="17639765-b589-4710-8683-673f6077e6a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21502</TotalTime>
  <Words>575</Words>
  <Application>Microsoft Macintosh PowerPoint</Application>
  <PresentationFormat>Breedbeeld</PresentationFormat>
  <Paragraphs>133</Paragraphs>
  <Slides>12</Slides>
  <Notes>1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4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12</vt:i4>
      </vt:variant>
    </vt:vector>
  </HeadingPairs>
  <TitlesOfParts>
    <vt:vector size="17" baseType="lpstr">
      <vt:lpstr>Arial</vt:lpstr>
      <vt:lpstr>Calibri</vt:lpstr>
      <vt:lpstr>Calibri Light</vt:lpstr>
      <vt:lpstr>Wingdings</vt:lpstr>
      <vt:lpstr>Kantoorthema</vt:lpstr>
      <vt:lpstr>Coördinatorenoverleg IGD Zuidwest Nederland</vt:lpstr>
      <vt:lpstr>Agenda</vt:lpstr>
      <vt:lpstr>Medelingen/vragen </vt:lpstr>
      <vt:lpstr>Medelingen/vragen </vt:lpstr>
      <vt:lpstr>Mededelingen: wat is nieuw</vt:lpstr>
      <vt:lpstr>Gebruikerscijfers</vt:lpstr>
      <vt:lpstr>Gebruikerscijfers Februari </vt:lpstr>
      <vt:lpstr>Gebruikerscijfers Februari </vt:lpstr>
      <vt:lpstr>Suggesties voor verbetering</vt:lpstr>
      <vt:lpstr>Ervaring per VSV</vt:lpstr>
      <vt:lpstr>Gebruikerstips</vt:lpstr>
      <vt:lpstr>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Agenda</dc:title>
  <dc:creator>Vanessa Nijweide - RijnmondNet</dc:creator>
  <cp:lastModifiedBy>Tanja Swinkels - RijnmondNet</cp:lastModifiedBy>
  <cp:revision>1420</cp:revision>
  <dcterms:created xsi:type="dcterms:W3CDTF">2020-11-24T10:12:59Z</dcterms:created>
  <dcterms:modified xsi:type="dcterms:W3CDTF">2026-03-04T17:15:00Z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0x010100F15BE1E9D6172842B324308C388487D6</vt:lpwstr>
  </property>
  <property fmtid="{D5CDD505-2E9C-101B-9397-08002B2CF9AE}" pid="3" name="MediaServiceImageTags">
    <vt:lpwstr/>
  </property>
  <property fmtid="{D5CDD505-2E9C-101B-9397-08002B2CF9AE}" pid="4" name="MSIP_Label_07cd4c9c-bfb9-4816-8940-06d62a1f8fdc_Enabled">
    <vt:lpwstr>true</vt:lpwstr>
  </property>
  <property fmtid="{D5CDD505-2E9C-101B-9397-08002B2CF9AE}" pid="5" name="MSIP_Label_07cd4c9c-bfb9-4816-8940-06d62a1f8fdc_SetDate">
    <vt:lpwstr>2025-06-03T10:29:32Z</vt:lpwstr>
  </property>
  <property fmtid="{D5CDD505-2E9C-101B-9397-08002B2CF9AE}" pid="6" name="MSIP_Label_07cd4c9c-bfb9-4816-8940-06d62a1f8fdc_Method">
    <vt:lpwstr>Standard</vt:lpwstr>
  </property>
  <property fmtid="{D5CDD505-2E9C-101B-9397-08002B2CF9AE}" pid="7" name="MSIP_Label_07cd4c9c-bfb9-4816-8940-06d62a1f8fdc_Name">
    <vt:lpwstr>Laag</vt:lpwstr>
  </property>
  <property fmtid="{D5CDD505-2E9C-101B-9397-08002B2CF9AE}" pid="8" name="MSIP_Label_07cd4c9c-bfb9-4816-8940-06d62a1f8fdc_SiteId">
    <vt:lpwstr>86655a1e-399f-4240-bf75-b27746fc6192</vt:lpwstr>
  </property>
  <property fmtid="{D5CDD505-2E9C-101B-9397-08002B2CF9AE}" pid="9" name="MSIP_Label_07cd4c9c-bfb9-4816-8940-06d62a1f8fdc_ActionId">
    <vt:lpwstr>c869b921-d5f6-452c-b814-7a2e89885f7b</vt:lpwstr>
  </property>
  <property fmtid="{D5CDD505-2E9C-101B-9397-08002B2CF9AE}" pid="10" name="MSIP_Label_07cd4c9c-bfb9-4816-8940-06d62a1f8fdc_ContentBits">
    <vt:lpwstr>0</vt:lpwstr>
  </property>
  <property fmtid="{D5CDD505-2E9C-101B-9397-08002B2CF9AE}" pid="11" name="MSIP_Label_07cd4c9c-bfb9-4816-8940-06d62a1f8fdc_Tag">
    <vt:lpwstr>50, 3, 0, 1</vt:lpwstr>
  </property>
</Properties>
</file>